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jpeg" ContentType="image/jpeg"/>
  <Override PartName="/ppt/media/image11.png" ContentType="image/png"/>
  <Override PartName="/ppt/media/image9.png" ContentType="image/png"/>
  <Override PartName="/ppt/media/image7.png" ContentType="image/png"/>
  <Override PartName="/ppt/media/image24.png" ContentType="image/png"/>
  <Override PartName="/ppt/media/image12.tif" ContentType="image/tiff"/>
  <Override PartName="/ppt/media/image8.png" ContentType="image/png"/>
  <Override PartName="/ppt/media/image25.png" ContentType="image/png"/>
  <Override PartName="/ppt/media/image13.tif" ContentType="image/tiff"/>
  <Override PartName="/ppt/media/image32.png" ContentType="image/png"/>
  <Override PartName="/ppt/media/image2.png" ContentType="image/png"/>
  <Override PartName="/ppt/media/image1.png" ContentType="image/png"/>
  <Override PartName="/ppt/media/image31.png" ContentType="image/png"/>
  <Override PartName="/ppt/media/image6.png" ContentType="image/png"/>
  <Override PartName="/ppt/media/image30.jpeg" ContentType="image/jpeg"/>
  <Override PartName="/ppt/media/image15.png" ContentType="image/png"/>
  <Override PartName="/ppt/media/image10.png" ContentType="image/png"/>
  <Override PartName="/ppt/media/image27.jpeg" ContentType="image/jpeg"/>
  <Override PartName="/ppt/media/image5.png" ContentType="image/png"/>
  <Override PartName="/ppt/media/media19.MOV" ContentType="video/quicktime"/>
  <Override PartName="/ppt/media/image29.jpeg" ContentType="image/jpeg"/>
  <Override PartName="/ppt/media/image4.png" ContentType="image/png"/>
  <Override PartName="/ppt/media/image3.png" ContentType="image/png"/>
  <Override PartName="/ppt/media/image26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8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move the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D3A945D-CF81-4912-8487-3042AFB9398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B688825-3A3C-4FD8-8EE3-AF21E9F6E6B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7EAF42B-4D87-4ADA-9212-FB644E0CB08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Sensitive to background subtraction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No information about SNR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No information about photostability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Usually requires a user defined ROI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FA23EF5-14F3-49B1-8121-E63349AC285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couldn’t find the global shutter setting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Aren’t we then collecting light from the next frame during the readout phase?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F068738-E1D5-4AE2-B896-2B2CBB2B57E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0E0EBFE-67C8-455C-8225-A302CCEDDD0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Master title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81B757E-1A70-4E2C-B6BD-7874659294D0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2/27/21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F500F7E-6EB8-4615-B6B3-45AC534D6B0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video" Target="../media/media19.MOV"/><Relationship Id="rId3" Type="http://schemas.microsoft.com/office/2007/relationships/media" Target="../media/media19.MOV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" descr="Text,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898560" y="2201040"/>
            <a:ext cx="5291280" cy="347904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489960" y="740520"/>
            <a:ext cx="593244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2D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~4000 cells/mm^2 (MIN6)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3D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~520,000 cells/cm^2 in hydrogel microwell arrays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[Ca2+] readout using Fluor4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2852280" y="6582960"/>
            <a:ext cx="9478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</a:rPr>
              <a:t>Dimensionality and size scaling of coordinated Ca2+ dynamics in MIN6 beta-cell clusters.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Biophysical Journal. 2014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-1113480" y="4648320"/>
            <a:ext cx="47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CustomShape 4"/>
          <p:cNvSpPr/>
          <p:nvPr/>
        </p:nvSpPr>
        <p:spPr>
          <a:xfrm>
            <a:off x="-1113480" y="2743560"/>
            <a:ext cx="47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2747880" y="68400"/>
            <a:ext cx="7302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Dimension and size dependence of [Ca2+] synchronization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6323760" y="4558680"/>
            <a:ext cx="383076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High-glucose + TEA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~5 cell synchronization radius in 2D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Synchronization is scale-dependent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 2D but not in 3D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" name="Picture 13" descr="Diagram&#10;&#10;Description automatically generated"/>
          <p:cNvPicPr/>
          <p:nvPr/>
        </p:nvPicPr>
        <p:blipFill>
          <a:blip r:embed="rId2"/>
          <a:srcRect l="0" t="0" r="0" b="43887"/>
          <a:stretch/>
        </p:blipFill>
        <p:spPr>
          <a:xfrm>
            <a:off x="6648480" y="710280"/>
            <a:ext cx="4928400" cy="3606480"/>
          </a:xfrm>
          <a:prstGeom prst="rect">
            <a:avLst/>
          </a:prstGeom>
          <a:ln>
            <a:noFill/>
          </a:ln>
        </p:spPr>
      </p:pic>
      <p:pic>
        <p:nvPicPr>
          <p:cNvPr id="55" name="Picture 14" descr="Diagram&#10;&#10;Description automatically generated"/>
          <p:cNvPicPr/>
          <p:nvPr/>
        </p:nvPicPr>
        <p:blipFill>
          <a:blip r:embed="rId3"/>
          <a:srcRect l="2539" t="61176" r="62620" b="7990"/>
          <a:stretch/>
        </p:blipFill>
        <p:spPr>
          <a:xfrm>
            <a:off x="10154520" y="4360680"/>
            <a:ext cx="1851840" cy="2137680"/>
          </a:xfrm>
          <a:prstGeom prst="rect">
            <a:avLst/>
          </a:prstGeom>
          <a:ln>
            <a:noFill/>
          </a:ln>
        </p:spPr>
      </p:pic>
      <p:sp>
        <p:nvSpPr>
          <p:cNvPr id="56" name="CustomShape 7"/>
          <p:cNvSpPr/>
          <p:nvPr/>
        </p:nvSpPr>
        <p:spPr>
          <a:xfrm>
            <a:off x="7014960" y="699480"/>
            <a:ext cx="6458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50um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4" descr=""/>
          <p:cNvPicPr/>
          <p:nvPr/>
        </p:nvPicPr>
        <p:blipFill>
          <a:blip r:embed="rId1"/>
          <a:stretch/>
        </p:blipFill>
        <p:spPr>
          <a:xfrm>
            <a:off x="6444360" y="1540440"/>
            <a:ext cx="4968000" cy="3726000"/>
          </a:xfrm>
          <a:prstGeom prst="rect">
            <a:avLst/>
          </a:prstGeom>
          <a:ln>
            <a:noFill/>
          </a:ln>
        </p:spPr>
      </p:pic>
      <p:pic>
        <p:nvPicPr>
          <p:cNvPr id="118" name="Picture 6" descr=""/>
          <p:cNvPicPr/>
          <p:nvPr/>
        </p:nvPicPr>
        <p:blipFill>
          <a:blip r:embed="rId2"/>
          <a:stretch/>
        </p:blipFill>
        <p:spPr>
          <a:xfrm rot="10800000">
            <a:off x="856080" y="1540440"/>
            <a:ext cx="4968000" cy="372600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2994120" y="2820600"/>
            <a:ext cx="360" cy="26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8152200" y="982080"/>
            <a:ext cx="1871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Rolling Shutter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149400" y="254160"/>
            <a:ext cx="3535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Different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Expose Out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2777760" y="982080"/>
            <a:ext cx="116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Any Row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1470600" y="5522040"/>
            <a:ext cx="373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High when any row is exposing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6755400" y="5455800"/>
            <a:ext cx="4664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High when all rows are exposing and low during readout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401760" y="1013040"/>
            <a:ext cx="6035040" cy="431280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888160" y="1028160"/>
            <a:ext cx="5777640" cy="4251600"/>
          </a:xfrm>
          <a:prstGeom prst="rect">
            <a:avLst/>
          </a:prstGeom>
          <a:ln>
            <a:noFill/>
          </a:ln>
        </p:spPr>
      </p:pic>
      <p:sp>
        <p:nvSpPr>
          <p:cNvPr id="127" name="TextShape 1"/>
          <p:cNvSpPr txBox="1"/>
          <p:nvPr/>
        </p:nvSpPr>
        <p:spPr>
          <a:xfrm>
            <a:off x="2687760" y="525384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Frame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2687760" y="525384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Frame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TextShape 3"/>
          <p:cNvSpPr txBox="1"/>
          <p:nvPr/>
        </p:nvSpPr>
        <p:spPr>
          <a:xfrm>
            <a:off x="8174160" y="5279760"/>
            <a:ext cx="1554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Frame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 descr="Diagram&#10;&#10;Description automatically generated"/>
          <p:cNvPicPr/>
          <p:nvPr/>
        </p:nvPicPr>
        <p:blipFill>
          <a:blip r:embed="rId1"/>
          <a:srcRect l="0" t="0" r="0" b="50792"/>
          <a:stretch/>
        </p:blipFill>
        <p:spPr>
          <a:xfrm>
            <a:off x="893160" y="1529280"/>
            <a:ext cx="4941000" cy="3374280"/>
          </a:xfrm>
          <a:prstGeom prst="rect">
            <a:avLst/>
          </a:prstGeom>
          <a:ln>
            <a:noFill/>
          </a:ln>
        </p:spPr>
      </p:pic>
      <p:pic>
        <p:nvPicPr>
          <p:cNvPr id="58" name="Picture 5" descr="Diagram&#10;&#10;Description automatically generated"/>
          <p:cNvPicPr/>
          <p:nvPr/>
        </p:nvPicPr>
        <p:blipFill>
          <a:blip r:embed="rId2"/>
          <a:srcRect l="0" t="48731" r="0" b="0"/>
          <a:stretch/>
        </p:blipFill>
        <p:spPr>
          <a:xfrm>
            <a:off x="5432040" y="1671120"/>
            <a:ext cx="4941000" cy="3515760"/>
          </a:xfrm>
          <a:prstGeom prst="rect">
            <a:avLst/>
          </a:prstGeom>
          <a:ln>
            <a:noFill/>
          </a:ln>
        </p:spPr>
      </p:pic>
      <p:sp>
        <p:nvSpPr>
          <p:cNvPr id="59" name="CustomShape 1"/>
          <p:cNvSpPr/>
          <p:nvPr/>
        </p:nvSpPr>
        <p:spPr>
          <a:xfrm>
            <a:off x="2852280" y="6582960"/>
            <a:ext cx="9478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</a:rPr>
              <a:t>Dimensionality and size scaling of coordinated Ca2+ dynamics in MIN6 beta-cell clusters.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Biophysical Journal. 2014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0" name="CustomShape 2"/>
          <p:cNvSpPr/>
          <p:nvPr/>
        </p:nvSpPr>
        <p:spPr>
          <a:xfrm>
            <a:off x="4110840" y="113400"/>
            <a:ext cx="4084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Coupled-resistor network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" name="CustomShape 3"/>
          <p:cNvSpPr/>
          <p:nvPr/>
        </p:nvSpPr>
        <p:spPr>
          <a:xfrm>
            <a:off x="6578640" y="1202400"/>
            <a:ext cx="47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CustomShape 4"/>
          <p:cNvSpPr/>
          <p:nvPr/>
        </p:nvSpPr>
        <p:spPr>
          <a:xfrm>
            <a:off x="8965440" y="1159200"/>
            <a:ext cx="47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" name="CustomShape 5"/>
          <p:cNvSpPr/>
          <p:nvPr/>
        </p:nvSpPr>
        <p:spPr>
          <a:xfrm>
            <a:off x="3936600" y="1169640"/>
            <a:ext cx="772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p&gt;0.5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CustomShape 6"/>
          <p:cNvSpPr/>
          <p:nvPr/>
        </p:nvSpPr>
        <p:spPr>
          <a:xfrm>
            <a:off x="1902240" y="1169640"/>
            <a:ext cx="772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p&lt;0.5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" name="CustomShape 7"/>
          <p:cNvSpPr/>
          <p:nvPr/>
        </p:nvSpPr>
        <p:spPr>
          <a:xfrm>
            <a:off x="-856440" y="2549520"/>
            <a:ext cx="47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CustomShape 8"/>
          <p:cNvSpPr/>
          <p:nvPr/>
        </p:nvSpPr>
        <p:spPr>
          <a:xfrm>
            <a:off x="-856440" y="4244760"/>
            <a:ext cx="47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" name="CustomShape 9"/>
          <p:cNvSpPr/>
          <p:nvPr/>
        </p:nvSpPr>
        <p:spPr>
          <a:xfrm>
            <a:off x="10199520" y="4020120"/>
            <a:ext cx="16527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Suppression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(low glucose)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8" name="CustomShape 10"/>
          <p:cNvSpPr/>
          <p:nvPr/>
        </p:nvSpPr>
        <p:spPr>
          <a:xfrm>
            <a:off x="10112760" y="2162160"/>
            <a:ext cx="18259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Synchronization (high glucose)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" descr="Graphical user interfac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3724920" y="643320"/>
            <a:ext cx="5612760" cy="557064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2497680" y="6584040"/>
            <a:ext cx="8893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</a:rPr>
              <a:t>Dimensionality and size scaling of coordinated Ca2+ dynamics in MIN6 beta-cell clusters.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Biophysical Journal. 2014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3915720" y="163440"/>
            <a:ext cx="4553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Wave velocity under 2D/3D coupling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2696400" y="2406240"/>
            <a:ext cx="472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 flipV="1">
            <a:off x="3276720" y="1729800"/>
            <a:ext cx="794160" cy="67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CustomShape 5"/>
          <p:cNvSpPr/>
          <p:nvPr/>
        </p:nvSpPr>
        <p:spPr>
          <a:xfrm>
            <a:off x="3172680" y="2775600"/>
            <a:ext cx="551880" cy="65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CustomShape 6"/>
          <p:cNvSpPr/>
          <p:nvPr/>
        </p:nvSpPr>
        <p:spPr>
          <a:xfrm>
            <a:off x="2824560" y="5190840"/>
            <a:ext cx="116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P&lt;0.001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0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6673320" y="3185280"/>
            <a:ext cx="3619800" cy="334260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2001960" y="319320"/>
            <a:ext cx="428184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Interesting points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Low-pass frequency response of beta cells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Only small populations of cells (pacemakers) sense glucose stimulus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</a:rPr>
              <a:t>Unknown degree of randomness and strength of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</a:rPr>
              <a:t>Entrainment of cells to glucose stimulus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8" name="Picture 6" descr=""/>
          <p:cNvPicPr/>
          <p:nvPr/>
        </p:nvPicPr>
        <p:blipFill>
          <a:blip r:embed="rId2"/>
          <a:srcRect l="0" t="6971" r="47299" b="0"/>
          <a:stretch/>
        </p:blipFill>
        <p:spPr>
          <a:xfrm>
            <a:off x="6830640" y="172080"/>
            <a:ext cx="3235680" cy="319104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2720880" y="6572160"/>
            <a:ext cx="81104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</a:rPr>
              <a:t>Quantifying granule transport and controlling calcium oscillations in insulin-secreting beta cells.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 2010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11" descr="A picture containing diagram&#10;&#10;Description automatically generated"/>
          <p:cNvPicPr/>
          <p:nvPr/>
        </p:nvPicPr>
        <p:blipFill>
          <a:blip r:embed="rId1"/>
          <a:srcRect l="3089" t="0" r="4145" b="0"/>
          <a:stretch/>
        </p:blipFill>
        <p:spPr>
          <a:xfrm>
            <a:off x="817200" y="1431360"/>
            <a:ext cx="3949560" cy="155016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116680" y="249840"/>
            <a:ext cx="5419440" cy="642312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615600" y="145080"/>
            <a:ext cx="435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Coupled phantom burster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 flipV="1">
            <a:off x="2608920" y="2955600"/>
            <a:ext cx="360" cy="39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1551960" y="3351960"/>
            <a:ext cx="22244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How is this distributed?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5150160" y="6596640"/>
            <a:ext cx="7914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Gap junction coupling and calcium waves in the pancreatic islet.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Biophysical Journal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308040" y="6578640"/>
            <a:ext cx="9866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Optical recording of action potentials in mammalian neurons using a microbial rhodopsin.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Nature Methods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7" name="Picture 9" descr="A picture containing text, outdoor object, star, colorful&#10;&#10;Description automatically generated"/>
          <p:cNvPicPr/>
          <p:nvPr/>
        </p:nvPicPr>
        <p:blipFill>
          <a:blip r:embed="rId1"/>
          <a:stretch/>
        </p:blipFill>
        <p:spPr>
          <a:xfrm>
            <a:off x="6950160" y="1857960"/>
            <a:ext cx="2750400" cy="2541960"/>
          </a:xfrm>
          <a:prstGeom prst="rect">
            <a:avLst/>
          </a:prstGeom>
          <a:ln>
            <a:noFill/>
          </a:ln>
        </p:spPr>
      </p:pic>
      <p:pic>
        <p:nvPicPr>
          <p:cNvPr id="88" name="Picture 2" descr="A black and white silhouette of a person's fac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A black and white silhouette of a person's fac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90" name="Picture 19" descr="A picture containing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1893960" y="1948680"/>
            <a:ext cx="2997000" cy="583920"/>
          </a:xfrm>
          <a:prstGeom prst="rect">
            <a:avLst/>
          </a:prstGeom>
          <a:ln>
            <a:noFill/>
          </a:ln>
        </p:spPr>
      </p:pic>
      <p:pic>
        <p:nvPicPr>
          <p:cNvPr id="91" name="Picture 21" descr="A picture containing text&#10;&#10;Description automatically generated"/>
          <p:cNvPicPr/>
          <p:nvPr/>
        </p:nvPicPr>
        <p:blipFill>
          <a:blip r:embed="rId5"/>
          <a:stretch/>
        </p:blipFill>
        <p:spPr>
          <a:xfrm>
            <a:off x="1782000" y="2682720"/>
            <a:ext cx="3898440" cy="72360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3937320" y="792720"/>
            <a:ext cx="440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Estimating membrane potentials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" name="Picture 24" descr="Text&#10;&#10;Description automatically generated"/>
          <p:cNvPicPr/>
          <p:nvPr/>
        </p:nvPicPr>
        <p:blipFill>
          <a:blip r:embed="rId6"/>
          <a:stretch/>
        </p:blipFill>
        <p:spPr>
          <a:xfrm>
            <a:off x="1644480" y="3453480"/>
            <a:ext cx="2945160" cy="946440"/>
          </a:xfrm>
          <a:prstGeom prst="rect">
            <a:avLst/>
          </a:prstGeom>
          <a:ln>
            <a:noFill/>
          </a:ln>
        </p:spPr>
      </p:pic>
      <p:pic>
        <p:nvPicPr>
          <p:cNvPr id="94" name="Picture 26" descr="Text&#10;&#10;Description automatically generated"/>
          <p:cNvPicPr/>
          <p:nvPr/>
        </p:nvPicPr>
        <p:blipFill>
          <a:blip r:embed="rId7"/>
          <a:stretch/>
        </p:blipFill>
        <p:spPr>
          <a:xfrm>
            <a:off x="4426560" y="3406680"/>
            <a:ext cx="1612800" cy="106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1" descr=""/>
          <p:cNvPicPr/>
          <p:nvPr/>
        </p:nvPicPr>
        <p:blipFill>
          <a:blip r:embed="rId1"/>
          <a:stretch/>
        </p:blipFill>
        <p:spPr>
          <a:xfrm>
            <a:off x="4905000" y="108720"/>
            <a:ext cx="6701400" cy="2729880"/>
          </a:xfrm>
          <a:prstGeom prst="rect">
            <a:avLst/>
          </a:prstGeom>
          <a:ln>
            <a:noFill/>
          </a:ln>
        </p:spPr>
      </p:pic>
      <p:pic>
        <p:nvPicPr>
          <p:cNvPr id="96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 rot="16200000">
            <a:off x="6637680" y="1814040"/>
            <a:ext cx="3556080" cy="5969160"/>
          </a:xfrm>
          <a:prstGeom prst="rect">
            <a:avLst/>
          </a:prstGeom>
          <a:ln>
            <a:noFill/>
          </a:ln>
        </p:spPr>
      </p:pic>
      <p:pic>
        <p:nvPicPr>
          <p:cNvPr id="97" name="Picture 14" descr=""/>
          <p:cNvPicPr/>
          <p:nvPr/>
        </p:nvPicPr>
        <p:blipFill>
          <a:blip r:embed="rId5"/>
          <a:stretch/>
        </p:blipFill>
        <p:spPr>
          <a:xfrm rot="5400000">
            <a:off x="308520" y="810360"/>
            <a:ext cx="4268160" cy="320112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841680" y="4670640"/>
            <a:ext cx="3841200" cy="22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Analog 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Onboard 10-bit ADC (6 channels)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16 MHz Arduino has ADC clock set to 16 MHz/128 = 125 kHz. Each conversion in AVR takes 13 ADC clocks so 125 kHz/13 ~ 10 kHz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</a:rPr>
              <a:t>Digital 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12 digital I/O pins. No analog to digital conversion but input has to be 0 or 5V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1533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96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96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0" descr="A picture containing chart&#10;&#10;Description automatically generated"/>
          <p:cNvPicPr/>
          <p:nvPr/>
        </p:nvPicPr>
        <p:blipFill>
          <a:blip r:embed="rId1"/>
          <a:stretch/>
        </p:blipFill>
        <p:spPr>
          <a:xfrm>
            <a:off x="230400" y="333000"/>
            <a:ext cx="5841720" cy="4381200"/>
          </a:xfrm>
          <a:prstGeom prst="rect">
            <a:avLst/>
          </a:prstGeom>
          <a:ln>
            <a:noFill/>
          </a:ln>
        </p:spPr>
      </p:pic>
      <p:pic>
        <p:nvPicPr>
          <p:cNvPr id="100" name="Picture 4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5799600" y="305640"/>
            <a:ext cx="5841720" cy="4381200"/>
          </a:xfrm>
          <a:prstGeom prst="rect">
            <a:avLst/>
          </a:prstGeom>
          <a:ln>
            <a:noFill/>
          </a:ln>
        </p:spPr>
      </p:pic>
      <p:pic>
        <p:nvPicPr>
          <p:cNvPr id="101" name="Picture 14" descr="Timeline&#10;&#10;Description automatically generated"/>
          <p:cNvPicPr/>
          <p:nvPr/>
        </p:nvPicPr>
        <p:blipFill>
          <a:blip r:embed="rId3"/>
          <a:srcRect l="0" t="0" r="64095" b="0"/>
          <a:stretch/>
        </p:blipFill>
        <p:spPr>
          <a:xfrm>
            <a:off x="1203840" y="4741920"/>
            <a:ext cx="3675960" cy="169128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735480" y="148320"/>
            <a:ext cx="156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854320" y="4973040"/>
            <a:ext cx="60559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Expose-Out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signal is high for each row the reset signal propagates past – </a:t>
            </a:r>
            <a:r>
              <a:rPr b="1" i="1" lang="en-US" sz="1800" spc="-1" strike="noStrike">
                <a:solidFill>
                  <a:srgbClr val="000000"/>
                </a:solidFill>
                <a:latin typeface="Calibri"/>
              </a:rPr>
              <a:t>any row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that is exposing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Read-Out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signal is high when any row is digitizing (?)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3222360" y="333000"/>
            <a:ext cx="360" cy="35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1" descr=""/>
          <p:cNvPicPr/>
          <p:nvPr/>
        </p:nvPicPr>
        <p:blipFill>
          <a:blip r:embed="rId1"/>
          <a:stretch/>
        </p:blipFill>
        <p:spPr>
          <a:xfrm>
            <a:off x="978480" y="3103920"/>
            <a:ext cx="4911120" cy="3683160"/>
          </a:xfrm>
          <a:prstGeom prst="rect">
            <a:avLst/>
          </a:prstGeom>
          <a:ln>
            <a:noFill/>
          </a:ln>
        </p:spPr>
      </p:pic>
      <p:pic>
        <p:nvPicPr>
          <p:cNvPr id="106" name="Picture 13" descr=""/>
          <p:cNvPicPr/>
          <p:nvPr/>
        </p:nvPicPr>
        <p:blipFill>
          <a:blip r:embed="rId2"/>
          <a:stretch/>
        </p:blipFill>
        <p:spPr>
          <a:xfrm>
            <a:off x="6145200" y="3103920"/>
            <a:ext cx="4911120" cy="3683160"/>
          </a:xfrm>
          <a:prstGeom prst="rect">
            <a:avLst/>
          </a:prstGeom>
          <a:ln>
            <a:noFill/>
          </a:ln>
        </p:spPr>
      </p:pic>
      <p:pic>
        <p:nvPicPr>
          <p:cNvPr id="107" name="Picture 21" descr=""/>
          <p:cNvPicPr/>
          <p:nvPr/>
        </p:nvPicPr>
        <p:blipFill>
          <a:blip r:embed="rId3"/>
          <a:srcRect l="909" t="15962" r="453" b="10721"/>
          <a:stretch/>
        </p:blipFill>
        <p:spPr>
          <a:xfrm rot="10800000">
            <a:off x="6621480" y="568080"/>
            <a:ext cx="4225320" cy="235548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8071920" y="1429560"/>
            <a:ext cx="360" cy="26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2"/>
          <p:cNvSpPr/>
          <p:nvPr/>
        </p:nvSpPr>
        <p:spPr>
          <a:xfrm>
            <a:off x="9373320" y="1447920"/>
            <a:ext cx="360" cy="26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31" descr=""/>
          <p:cNvPicPr/>
          <p:nvPr/>
        </p:nvPicPr>
        <p:blipFill>
          <a:blip r:embed="rId4"/>
          <a:srcRect l="909" t="15962" r="453" b="10721"/>
          <a:stretch/>
        </p:blipFill>
        <p:spPr>
          <a:xfrm rot="10800000">
            <a:off x="1376640" y="568080"/>
            <a:ext cx="4225320" cy="235548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3425760" y="1237320"/>
            <a:ext cx="360" cy="26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2916720" y="1711080"/>
            <a:ext cx="6123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8161560" y="1760040"/>
            <a:ext cx="6123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4" name="CustomShape 6"/>
          <p:cNvSpPr/>
          <p:nvPr/>
        </p:nvSpPr>
        <p:spPr>
          <a:xfrm>
            <a:off x="2321640" y="198720"/>
            <a:ext cx="233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Immediate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7663680" y="190080"/>
            <a:ext cx="2140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Centered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195120" y="109080"/>
            <a:ext cx="156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8189</TotalTime>
  <Application>LibreOffice/6.4.4.2$Linux_X86_64 LibreOffice_project/40$Build-2</Application>
  <Words>438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2021-01-17T00:10:17Z</dcterms:created>
  <dc:creator>Clayton Seitz</dc:creator>
  <dc:description/>
  <dc:language>en-US</dc:language>
  <cp:lastModifiedBy/>
  <cp:lastPrinted>2021-02-18T18:53:09Z</cp:lastPrinted>
  <dcterms:modified xsi:type="dcterms:W3CDTF">2021-02-27T20:24:12Z</dcterms:modified>
  <cp:revision>273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